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6" r:id="rId5"/>
    <p:sldId id="259" r:id="rId6"/>
    <p:sldId id="264" r:id="rId7"/>
    <p:sldId id="260" r:id="rId8"/>
    <p:sldId id="261" r:id="rId9"/>
    <p:sldId id="262" r:id="rId10"/>
    <p:sldId id="263" r:id="rId11"/>
    <p:sldId id="267" r:id="rId12"/>
    <p:sldId id="268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F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031"/>
    <p:restoredTop sz="94610"/>
  </p:normalViewPr>
  <p:slideViewPr>
    <p:cSldViewPr snapToGrid="0" snapToObjects="1">
      <p:cViewPr varScale="1">
        <p:scale>
          <a:sx n="137" d="100"/>
          <a:sy n="137" d="100"/>
        </p:scale>
        <p:origin x="192" y="8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8161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5851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79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964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063240"/>
            <a:ext cx="4754880" cy="5029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822960"/>
            <a:ext cx="5486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More Bang for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457200" y="1627632"/>
            <a:ext cx="5486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06B6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Buck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457200" y="257860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Strategically Diversifying Your Research Program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3337560"/>
            <a:ext cx="5029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Swathi Gujral, Ph.D.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Assistant Professor, Department of Psychiatry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Pittsburgh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742432" y="32721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D4F6B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748272" y="32721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E7490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754112" y="32721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6B6D4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245352" y="119589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E7490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251192" y="119589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F59E0B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742432" y="206457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6B6D4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748272" y="206457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D4F6B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754112" y="206457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E7490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245352" y="293325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F59E0B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251192" y="293325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6B6D4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742432" y="380193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E7490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748272" y="380193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6B6D4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754112" y="380193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D4F6B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2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78992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100584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Anchor to one high-need population  </a:t>
            </a:r>
            <a:r>
              <a:rPr lang="en-US" sz="12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Late-life depression sits at the intersection of dementia, suicide, and lifestyle — it's rich terrain.</a:t>
            </a:r>
            <a:endParaRPr lang="en-US" sz="1250" dirty="0"/>
          </a:p>
        </p:txBody>
      </p:sp>
      <p:sp>
        <p:nvSpPr>
          <p:cNvPr id="6" name="Shape 3"/>
          <p:cNvSpPr/>
          <p:nvPr/>
        </p:nvSpPr>
        <p:spPr>
          <a:xfrm>
            <a:off x="457200" y="1700784"/>
            <a:ext cx="8321040" cy="0"/>
          </a:xfrm>
          <a:prstGeom prst="line">
            <a:avLst/>
          </a:prstGeom>
          <a:noFill/>
          <a:ln w="10160">
            <a:solidFill>
              <a:srgbClr val="1E3A5F"/>
            </a:solidFill>
            <a:prstDash val="solid"/>
          </a:ln>
        </p:spPr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847088"/>
            <a:ext cx="274320" cy="27432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914400" y="1773936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methods strategically  </a:t>
            </a:r>
            <a:r>
              <a:rPr lang="en-US" sz="12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Imaging + biomarkers + digital phenotyping from the same visit multiplies publications without multiplying participants.</a:t>
            </a:r>
            <a:endParaRPr lang="en-US" sz="1250" dirty="0"/>
          </a:p>
        </p:txBody>
      </p:sp>
      <p:sp>
        <p:nvSpPr>
          <p:cNvPr id="9" name="Shape 5"/>
          <p:cNvSpPr/>
          <p:nvPr/>
        </p:nvSpPr>
        <p:spPr>
          <a:xfrm>
            <a:off x="457200" y="2468880"/>
            <a:ext cx="8321040" cy="0"/>
          </a:xfrm>
          <a:prstGeom prst="line">
            <a:avLst/>
          </a:prstGeom>
          <a:noFill/>
          <a:ln w="10160">
            <a:solidFill>
              <a:srgbClr val="1E3A5F"/>
            </a:solidFill>
            <a:prstDash val="solid"/>
          </a:ln>
        </p:spPr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615184"/>
            <a:ext cx="274320" cy="27432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914400" y="2542032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 small grants as pilots, not endpoints  </a:t>
            </a:r>
            <a:r>
              <a:rPr lang="en-US" sz="12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pilot should generate the feasibility data that de-risks your next larger application.</a:t>
            </a:r>
            <a:endParaRPr lang="en-US" sz="1250" dirty="0"/>
          </a:p>
        </p:txBody>
      </p:sp>
      <p:sp>
        <p:nvSpPr>
          <p:cNvPr id="12" name="Shape 7"/>
          <p:cNvSpPr/>
          <p:nvPr/>
        </p:nvSpPr>
        <p:spPr>
          <a:xfrm>
            <a:off x="457200" y="3236976"/>
            <a:ext cx="8321040" cy="0"/>
          </a:xfrm>
          <a:prstGeom prst="line">
            <a:avLst/>
          </a:prstGeom>
          <a:noFill/>
          <a:ln w="10160">
            <a:solidFill>
              <a:srgbClr val="1E3A5F"/>
            </a:solidFill>
            <a:prstDash val="solid"/>
          </a:ln>
        </p:spPr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383280"/>
            <a:ext cx="274320" cy="27432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914400" y="3310128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tri-mentor model as possible </a:t>
            </a:r>
            <a:r>
              <a:rPr lang="en-US" sz="12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Domain-distinct mentors protect you from single points of failure and expand your collaborative reach.</a:t>
            </a:r>
            <a:endParaRPr lang="en-US" sz="1250" dirty="0"/>
          </a:p>
        </p:txBody>
      </p:sp>
      <p:sp>
        <p:nvSpPr>
          <p:cNvPr id="15" name="Shape 9"/>
          <p:cNvSpPr/>
          <p:nvPr/>
        </p:nvSpPr>
        <p:spPr>
          <a:xfrm>
            <a:off x="457200" y="4005072"/>
            <a:ext cx="8321040" cy="0"/>
          </a:xfrm>
          <a:prstGeom prst="line">
            <a:avLst/>
          </a:prstGeom>
          <a:noFill/>
          <a:ln w="10160">
            <a:solidFill>
              <a:srgbClr val="1E3A5F"/>
            </a:solidFill>
            <a:prstDash val="solid"/>
          </a:ln>
        </p:spPr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151376"/>
            <a:ext cx="274320" cy="27432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914400" y="4078224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Co-investigate before you PI  </a:t>
            </a:r>
            <a:r>
              <a:rPr lang="en-US" sz="12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Joining senior R01s teaches grant management and puts you on publications before your own funding lands.</a:t>
            </a:r>
            <a:endParaRPr lang="en-US" sz="1250" dirty="0"/>
          </a:p>
        </p:txBody>
      </p:sp>
      <p:sp>
        <p:nvSpPr>
          <p:cNvPr id="18" name="Shape 1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E7490"/>
          </a:solidFill>
          <a:ln/>
        </p:spPr>
      </p:sp>
      <p:sp>
        <p:nvSpPr>
          <p:cNvPr id="19" name="Text 12"/>
          <p:cNvSpPr/>
          <p:nvPr/>
        </p:nvSpPr>
        <p:spPr>
          <a:xfrm>
            <a:off x="457200" y="4946904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Swathi Gujral, Ph.D.  ·  University of Pittsburgh  ·  gujrals@upmc.edu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Caveats</a:t>
            </a:r>
            <a:endParaRPr lang="en-US" sz="32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78992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100584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This strategic approach may work best for early-career faculty in academic medical school positions</a:t>
            </a:r>
            <a:endParaRPr lang="en-US" sz="1250" dirty="0"/>
          </a:p>
        </p:txBody>
      </p:sp>
      <p:sp>
        <p:nvSpPr>
          <p:cNvPr id="6" name="Shape 3"/>
          <p:cNvSpPr/>
          <p:nvPr/>
        </p:nvSpPr>
        <p:spPr>
          <a:xfrm>
            <a:off x="457200" y="1700784"/>
            <a:ext cx="8321040" cy="0"/>
          </a:xfrm>
          <a:prstGeom prst="line">
            <a:avLst/>
          </a:prstGeom>
          <a:noFill/>
          <a:ln w="10160">
            <a:solidFill>
              <a:srgbClr val="1E3A5F"/>
            </a:solidFill>
            <a:prstDash val="solid"/>
          </a:ln>
        </p:spPr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847088"/>
            <a:ext cx="274320" cy="27432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914400" y="1773936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 on your own strengths/weaknesses, personality, and work style---Leading several studies while also being highly collaborative is likely not sustainable in the long-run</a:t>
            </a:r>
            <a:endParaRPr lang="en-US" sz="1250" dirty="0"/>
          </a:p>
        </p:txBody>
      </p:sp>
      <p:sp>
        <p:nvSpPr>
          <p:cNvPr id="9" name="Shape 5"/>
          <p:cNvSpPr/>
          <p:nvPr/>
        </p:nvSpPr>
        <p:spPr>
          <a:xfrm>
            <a:off x="457200" y="2468880"/>
            <a:ext cx="8321040" cy="0"/>
          </a:xfrm>
          <a:prstGeom prst="line">
            <a:avLst/>
          </a:prstGeom>
          <a:noFill/>
          <a:ln w="10160">
            <a:solidFill>
              <a:srgbClr val="1E3A5F"/>
            </a:solidFill>
            <a:prstDash val="solid"/>
          </a:ln>
        </p:spPr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615184"/>
            <a:ext cx="274320" cy="27432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914400" y="2542032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Recruit/budget for high-level data managers/analysts and postdoctoral trainees to assist with writing papers</a:t>
            </a:r>
            <a:endParaRPr lang="en-US" sz="1250" dirty="0"/>
          </a:p>
        </p:txBody>
      </p:sp>
      <p:sp>
        <p:nvSpPr>
          <p:cNvPr id="12" name="Shape 7"/>
          <p:cNvSpPr/>
          <p:nvPr/>
        </p:nvSpPr>
        <p:spPr>
          <a:xfrm>
            <a:off x="457200" y="3236976"/>
            <a:ext cx="8321040" cy="0"/>
          </a:xfrm>
          <a:prstGeom prst="line">
            <a:avLst/>
          </a:prstGeom>
          <a:noFill/>
          <a:ln w="10160">
            <a:solidFill>
              <a:srgbClr val="1E3A5F"/>
            </a:solidFill>
            <a:prstDash val="solid"/>
          </a:ln>
        </p:spPr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383280"/>
            <a:ext cx="274320" cy="27432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914400" y="3310128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collaborative relationships to last ---look for collaborators not just based on scientific expertise but based on a combination of complementary scientific background/skills, matching work-styles, and strong interpersonal relationships (i.e., shared values for prioritizing teamwork, good communication, and similar approaches to achieving scientific goals). </a:t>
            </a:r>
            <a:endParaRPr lang="en-US" sz="1250" dirty="0"/>
          </a:p>
        </p:txBody>
      </p:sp>
      <p:sp>
        <p:nvSpPr>
          <p:cNvPr id="15" name="Shape 9"/>
          <p:cNvSpPr/>
          <p:nvPr/>
        </p:nvSpPr>
        <p:spPr>
          <a:xfrm>
            <a:off x="457200" y="4005072"/>
            <a:ext cx="8321040" cy="0"/>
          </a:xfrm>
          <a:prstGeom prst="line">
            <a:avLst/>
          </a:prstGeom>
          <a:noFill/>
          <a:ln w="10160">
            <a:solidFill>
              <a:srgbClr val="1E3A5F"/>
            </a:solidFill>
            <a:prstDash val="solid"/>
          </a:ln>
        </p:spPr>
      </p:sp>
      <p:sp>
        <p:nvSpPr>
          <p:cNvPr id="18" name="Shape 1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E7490"/>
          </a:solidFill>
          <a:ln/>
        </p:spPr>
      </p:sp>
    </p:spTree>
    <p:extLst>
      <p:ext uri="{BB962C8B-B14F-4D97-AF65-F5344CB8AC3E}">
        <p14:creationId xmlns:p14="http://schemas.microsoft.com/office/powerpoint/2010/main" val="1820080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063240"/>
            <a:ext cx="4754880" cy="5029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822960"/>
            <a:ext cx="5486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59536" y="1029683"/>
            <a:ext cx="5486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06B6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 for your attention!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457200" y="2578608"/>
            <a:ext cx="54864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Swathi Gujral, PhD</a:t>
            </a:r>
            <a:endParaRPr lang="en-US" sz="1800" dirty="0">
              <a:solidFill>
                <a:srgbClr val="CBD5E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7" name="Text 5"/>
          <p:cNvSpPr/>
          <p:nvPr/>
        </p:nvSpPr>
        <p:spPr>
          <a:xfrm>
            <a:off x="685800" y="3068794"/>
            <a:ext cx="5029200" cy="3729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chemeClr val="bg1"/>
                </a:solidFill>
              </a:rPr>
              <a:t>gujrals3@upmc.edu</a:t>
            </a:r>
          </a:p>
        </p:txBody>
      </p:sp>
      <p:sp>
        <p:nvSpPr>
          <p:cNvPr id="8" name="Shape 6"/>
          <p:cNvSpPr/>
          <p:nvPr/>
        </p:nvSpPr>
        <p:spPr>
          <a:xfrm>
            <a:off x="5742432" y="32721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D4F6B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748272" y="32721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E7490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754112" y="32721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6B6D4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245352" y="119589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E7490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251192" y="119589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F59E0B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742432" y="206457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6B6D4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748272" y="206457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D4F6B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754112" y="206457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E7490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245352" y="293325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F59E0B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251192" y="293325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6B6D4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742432" y="380193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E7490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748272" y="380193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6B6D4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754112" y="3801939"/>
            <a:ext cx="822960" cy="777240"/>
          </a:xfrm>
          <a:prstGeom prst="roundRect">
            <a:avLst>
              <a:gd name="adj" fmla="val 14118"/>
            </a:avLst>
          </a:prstGeom>
          <a:solidFill>
            <a:srgbClr val="0D4F6B">
              <a:alpha val="70000"/>
            </a:srgbClr>
          </a:solidFill>
          <a:ln w="6350">
            <a:solidFill>
              <a:srgbClr val="FFFFFF">
                <a:alpha val="30000"/>
              </a:srgbClr>
            </a:solidFill>
            <a:prstDash val="solid"/>
          </a:ln>
        </p:spPr>
      </p:sp>
    </p:spTree>
    <p:extLst>
      <p:ext uri="{BB962C8B-B14F-4D97-AF65-F5344CB8AC3E}">
        <p14:creationId xmlns:p14="http://schemas.microsoft.com/office/powerpoint/2010/main" val="333035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Does "Diversification" Really Mean?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1051560"/>
            <a:ext cx="260604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365760" y="1051560"/>
            <a:ext cx="2606040" cy="731520"/>
          </a:xfrm>
          <a:prstGeom prst="rect">
            <a:avLst/>
          </a:prstGeom>
          <a:solidFill>
            <a:srgbClr val="0E7490"/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4752" y="1115568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192024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Methodological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502920" y="2395728"/>
            <a:ext cx="23317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the same population across imaging, neuropsychology, biomarkers, and digital phenotyping — one cohort, many outputs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3200400" y="1051560"/>
            <a:ext cx="260604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3200400" y="1051560"/>
            <a:ext cx="2606040" cy="731520"/>
          </a:xfrm>
          <a:prstGeom prst="rect">
            <a:avLst/>
          </a:prstGeom>
          <a:solidFill>
            <a:srgbClr val="0D4F6B"/>
          </a:solidFill>
          <a:ln/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9392" y="1115568"/>
            <a:ext cx="411480" cy="4114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291840" y="192024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Topical</a:t>
            </a:r>
            <a:endParaRPr lang="en-US" sz="1500" dirty="0"/>
          </a:p>
        </p:txBody>
      </p:sp>
      <p:sp>
        <p:nvSpPr>
          <p:cNvPr id="12" name="Text 8"/>
          <p:cNvSpPr/>
          <p:nvPr/>
        </p:nvSpPr>
        <p:spPr>
          <a:xfrm>
            <a:off x="3337560" y="2395728"/>
            <a:ext cx="23317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related questions across dementia, depression, suicide, and lifestyle — each arm informs the others</a:t>
            </a:r>
            <a:endParaRPr lang="en-US" sz="1250" dirty="0"/>
          </a:p>
        </p:txBody>
      </p:sp>
      <p:sp>
        <p:nvSpPr>
          <p:cNvPr id="13" name="Shape 9"/>
          <p:cNvSpPr/>
          <p:nvPr/>
        </p:nvSpPr>
        <p:spPr>
          <a:xfrm>
            <a:off x="6035040" y="1051560"/>
            <a:ext cx="260604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6035040" y="1051560"/>
            <a:ext cx="2606040" cy="731520"/>
          </a:xfrm>
          <a:prstGeom prst="rect">
            <a:avLst/>
          </a:prstGeom>
          <a:solidFill>
            <a:srgbClr val="B45309"/>
          </a:solidFill>
          <a:ln/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4032" y="1115568"/>
            <a:ext cx="411480" cy="41148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126480" y="192024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Collaborative</a:t>
            </a:r>
            <a:endParaRPr lang="en-US" sz="1500" dirty="0"/>
          </a:p>
        </p:txBody>
      </p:sp>
      <p:sp>
        <p:nvSpPr>
          <p:cNvPr id="17" name="Text 12"/>
          <p:cNvSpPr/>
          <p:nvPr/>
        </p:nvSpPr>
        <p:spPr>
          <a:xfrm>
            <a:off x="6172200" y="2395728"/>
            <a:ext cx="23317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Anchor to multiple senior mentors and collaborative R01s — protect early career stability while expanding scope</a:t>
            </a:r>
            <a:endParaRPr lang="en-US" sz="1250" dirty="0"/>
          </a:p>
        </p:txBody>
      </p:sp>
      <p:sp>
        <p:nvSpPr>
          <p:cNvPr id="18" name="Text 13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investment of time and data yields multiple lines of inquiry — and multiple fundable projects.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Cohort, Many Questions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2560320" y="82296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Late-Life Depression as an Anchor Population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3566160" y="1600200"/>
            <a:ext cx="2011680" cy="2011680"/>
          </a:xfrm>
          <a:prstGeom prst="ellipse">
            <a:avLst/>
          </a:prstGeom>
          <a:solidFill>
            <a:srgbClr val="0E7490"/>
          </a:solidFill>
          <a:ln w="31750">
            <a:solidFill>
              <a:srgbClr val="06B6D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566160" y="2011680"/>
            <a:ext cx="20116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Older Adults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LLD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234440"/>
            <a:ext cx="2011680" cy="960120"/>
          </a:xfrm>
          <a:prstGeom prst="rect">
            <a:avLst/>
          </a:prstGeom>
          <a:solidFill>
            <a:srgbClr val="0D4F6B">
              <a:alpha val="85000"/>
            </a:srgbClr>
          </a:solidFill>
          <a:ln w="10160">
            <a:solidFill>
              <a:srgbClr val="06B6D4">
                <a:alpha val="6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93192" y="1307592"/>
            <a:ext cx="18653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Dementia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&amp;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Biomarkers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3017520"/>
            <a:ext cx="2011680" cy="960120"/>
          </a:xfrm>
          <a:prstGeom prst="rect">
            <a:avLst/>
          </a:prstGeom>
          <a:solidFill>
            <a:srgbClr val="0E7490">
              <a:alpha val="85000"/>
            </a:srgbClr>
          </a:solidFill>
          <a:ln w="10160">
            <a:solidFill>
              <a:srgbClr val="06B6D4">
                <a:alpha val="6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47472" y="3090672"/>
            <a:ext cx="18653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Exercise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(K23)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675120" y="1234440"/>
            <a:ext cx="2011680" cy="960120"/>
          </a:xfrm>
          <a:prstGeom prst="rect">
            <a:avLst/>
          </a:prstGeom>
          <a:solidFill>
            <a:srgbClr val="0D4F6B">
              <a:alpha val="85000"/>
            </a:srgbClr>
          </a:solidFill>
          <a:ln w="10160">
            <a:solidFill>
              <a:srgbClr val="06B6D4">
                <a:alpha val="6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748272" y="1307592"/>
            <a:ext cx="18653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Suicide Risk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Digital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400800" y="3017520"/>
            <a:ext cx="2011680" cy="960120"/>
          </a:xfrm>
          <a:prstGeom prst="rect">
            <a:avLst/>
          </a:prstGeom>
          <a:solidFill>
            <a:srgbClr val="0F5068">
              <a:alpha val="85000"/>
            </a:srgbClr>
          </a:solidFill>
          <a:ln w="10160">
            <a:solidFill>
              <a:srgbClr val="06B6D4">
                <a:alpha val="6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473952" y="3090672"/>
            <a:ext cx="18653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Plasma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Biomarkers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(sEVs, NULISAseq)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566160" y="3794760"/>
            <a:ext cx="2011680" cy="960120"/>
          </a:xfrm>
          <a:prstGeom prst="rect">
            <a:avLst/>
          </a:prstGeom>
          <a:solidFill>
            <a:srgbClr val="0A3D5C">
              <a:alpha val="85000"/>
            </a:srgbClr>
          </a:solidFill>
          <a:ln w="10160">
            <a:solidFill>
              <a:srgbClr val="06B6D4">
                <a:alpha val="6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3639312" y="3867912"/>
            <a:ext cx="18653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Cognitive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MCI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48463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participants, same data collection visit, same biospecimens — power multiple aims and multiple grants.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4387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</a:rPr>
              <a:t>Collaborations:</a:t>
            </a:r>
          </a:p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</a:rPr>
              <a:t>Expertise, Methods, Clinical Skills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084832" y="998096"/>
            <a:ext cx="2167128" cy="1207008"/>
          </a:xfrm>
          <a:prstGeom prst="ellipse">
            <a:avLst/>
          </a:prstGeom>
          <a:solidFill>
            <a:srgbClr val="0E7490"/>
          </a:solidFill>
          <a:ln w="31750">
            <a:solidFill>
              <a:srgbClr val="06B6D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26564" y="998096"/>
            <a:ext cx="20116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chemeClr val="bg1"/>
                </a:solidFill>
              </a:rPr>
              <a:t>Lifestyle Modification Interventions</a:t>
            </a:r>
          </a:p>
        </p:txBody>
      </p:sp>
      <p:sp>
        <p:nvSpPr>
          <p:cNvPr id="10" name="Shape 8"/>
          <p:cNvSpPr/>
          <p:nvPr/>
        </p:nvSpPr>
        <p:spPr>
          <a:xfrm>
            <a:off x="4880845" y="1043816"/>
            <a:ext cx="2011680" cy="960120"/>
          </a:xfrm>
          <a:prstGeom prst="rect">
            <a:avLst/>
          </a:prstGeom>
          <a:solidFill>
            <a:srgbClr val="0D4F6B">
              <a:alpha val="85000"/>
            </a:srgbClr>
          </a:solidFill>
          <a:ln w="10160">
            <a:solidFill>
              <a:srgbClr val="06B6D4">
                <a:alpha val="6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962345" y="1090283"/>
            <a:ext cx="18653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Trials in </a:t>
            </a:r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Geriatric Psychiatry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157962" y="1813405"/>
            <a:ext cx="2011680" cy="960120"/>
          </a:xfrm>
          <a:prstGeom prst="rect">
            <a:avLst/>
          </a:prstGeom>
          <a:solidFill>
            <a:srgbClr val="0F5068">
              <a:alpha val="85000"/>
            </a:srgbClr>
          </a:solidFill>
          <a:ln w="10160">
            <a:solidFill>
              <a:srgbClr val="06B6D4">
                <a:alpha val="6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231114" y="1886557"/>
            <a:ext cx="18653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Clinical-Translational </a:t>
            </a:r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Lifestyle Interventions: </a:t>
            </a:r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Examining Biological and </a:t>
            </a:r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 Mechanisms</a:t>
            </a:r>
            <a:endParaRPr lang="en-US" sz="1100" dirty="0"/>
          </a:p>
        </p:txBody>
      </p:sp>
      <p:sp>
        <p:nvSpPr>
          <p:cNvPr id="17" name="Shape 2">
            <a:extLst>
              <a:ext uri="{FF2B5EF4-FFF2-40B4-BE49-F238E27FC236}">
                <a16:creationId xmlns:a16="http://schemas.microsoft.com/office/drawing/2014/main" id="{72C23FE9-0E35-4BB1-8097-5A0BE78D528B}"/>
              </a:ext>
            </a:extLst>
          </p:cNvPr>
          <p:cNvSpPr/>
          <p:nvPr/>
        </p:nvSpPr>
        <p:spPr>
          <a:xfrm>
            <a:off x="260604" y="1043816"/>
            <a:ext cx="2167128" cy="1207008"/>
          </a:xfrm>
          <a:prstGeom prst="ellipse">
            <a:avLst/>
          </a:prstGeom>
          <a:solidFill>
            <a:srgbClr val="0E7490"/>
          </a:solidFill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Text 3">
            <a:extLst>
              <a:ext uri="{FF2B5EF4-FFF2-40B4-BE49-F238E27FC236}">
                <a16:creationId xmlns:a16="http://schemas.microsoft.com/office/drawing/2014/main" id="{D83D1B0E-CBC5-79EF-BBEE-3413FD19E204}"/>
              </a:ext>
            </a:extLst>
          </p:cNvPr>
          <p:cNvSpPr/>
          <p:nvPr/>
        </p:nvSpPr>
        <p:spPr>
          <a:xfrm>
            <a:off x="347472" y="1062104"/>
            <a:ext cx="20116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chemeClr val="bg1"/>
                </a:solidFill>
              </a:rPr>
              <a:t>Linking Late-life Depression and Dementia</a:t>
            </a:r>
          </a:p>
        </p:txBody>
      </p:sp>
      <p:sp>
        <p:nvSpPr>
          <p:cNvPr id="19" name="Shape 2">
            <a:extLst>
              <a:ext uri="{FF2B5EF4-FFF2-40B4-BE49-F238E27FC236}">
                <a16:creationId xmlns:a16="http://schemas.microsoft.com/office/drawing/2014/main" id="{818212AA-DE7B-58E5-A267-3B2F3C41A733}"/>
              </a:ext>
            </a:extLst>
          </p:cNvPr>
          <p:cNvSpPr/>
          <p:nvPr/>
        </p:nvSpPr>
        <p:spPr>
          <a:xfrm>
            <a:off x="2088658" y="1789798"/>
            <a:ext cx="2167128" cy="1207008"/>
          </a:xfrm>
          <a:prstGeom prst="ellipse">
            <a:avLst/>
          </a:prstGeom>
          <a:solidFill>
            <a:srgbClr val="0E7490"/>
          </a:solidFill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" name="Text 3">
            <a:extLst>
              <a:ext uri="{FF2B5EF4-FFF2-40B4-BE49-F238E27FC236}">
                <a16:creationId xmlns:a16="http://schemas.microsoft.com/office/drawing/2014/main" id="{693E2F17-6628-A186-1828-D08D47306ADF}"/>
              </a:ext>
            </a:extLst>
          </p:cNvPr>
          <p:cNvSpPr/>
          <p:nvPr/>
        </p:nvSpPr>
        <p:spPr>
          <a:xfrm>
            <a:off x="2397501" y="1808086"/>
            <a:ext cx="18059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chemeClr val="bg1"/>
                </a:solidFill>
              </a:rPr>
              <a:t>Modifiable Risk Factors for Cognitive and Brain Aging</a:t>
            </a:r>
          </a:p>
        </p:txBody>
      </p:sp>
      <p:sp>
        <p:nvSpPr>
          <p:cNvPr id="21" name="Shape 2">
            <a:extLst>
              <a:ext uri="{FF2B5EF4-FFF2-40B4-BE49-F238E27FC236}">
                <a16:creationId xmlns:a16="http://schemas.microsoft.com/office/drawing/2014/main" id="{D855CF48-2075-BD61-C074-52E84B5F0703}"/>
              </a:ext>
            </a:extLst>
          </p:cNvPr>
          <p:cNvSpPr/>
          <p:nvPr/>
        </p:nvSpPr>
        <p:spPr>
          <a:xfrm>
            <a:off x="184793" y="1865376"/>
            <a:ext cx="2167128" cy="1207008"/>
          </a:xfrm>
          <a:prstGeom prst="ellipse">
            <a:avLst/>
          </a:prstGeom>
          <a:solidFill>
            <a:srgbClr val="0E7490"/>
          </a:solidFill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" name="Text 3">
            <a:extLst>
              <a:ext uri="{FF2B5EF4-FFF2-40B4-BE49-F238E27FC236}">
                <a16:creationId xmlns:a16="http://schemas.microsoft.com/office/drawing/2014/main" id="{9D9C9CAB-96E3-A214-F9AB-2ADFF7B37E8E}"/>
              </a:ext>
            </a:extLst>
          </p:cNvPr>
          <p:cNvSpPr/>
          <p:nvPr/>
        </p:nvSpPr>
        <p:spPr>
          <a:xfrm>
            <a:off x="271661" y="1883664"/>
            <a:ext cx="20116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chemeClr val="bg1"/>
                </a:solidFill>
              </a:rPr>
              <a:t>Metabolic and </a:t>
            </a:r>
          </a:p>
          <a:p>
            <a:pPr marL="0" indent="0" algn="ctr">
              <a:buNone/>
            </a:pPr>
            <a:r>
              <a:rPr lang="en-US" sz="1300" dirty="0">
                <a:solidFill>
                  <a:schemeClr val="bg1"/>
                </a:solidFill>
              </a:rPr>
              <a:t>Muscle Health effects on </a:t>
            </a:r>
          </a:p>
          <a:p>
            <a:pPr marL="0" indent="0" algn="ctr">
              <a:buNone/>
            </a:pPr>
            <a:r>
              <a:rPr lang="en-US" sz="1300" dirty="0">
                <a:solidFill>
                  <a:schemeClr val="bg1"/>
                </a:solidFill>
              </a:rPr>
              <a:t>Cognitive and Brain Aging</a:t>
            </a:r>
          </a:p>
        </p:txBody>
      </p:sp>
      <p:sp>
        <p:nvSpPr>
          <p:cNvPr id="25" name="Shape 10">
            <a:extLst>
              <a:ext uri="{FF2B5EF4-FFF2-40B4-BE49-F238E27FC236}">
                <a16:creationId xmlns:a16="http://schemas.microsoft.com/office/drawing/2014/main" id="{71CEE0B9-CC9C-1ED4-E910-E68287A9C55A}"/>
              </a:ext>
            </a:extLst>
          </p:cNvPr>
          <p:cNvSpPr/>
          <p:nvPr/>
        </p:nvSpPr>
        <p:spPr>
          <a:xfrm>
            <a:off x="5886685" y="2681433"/>
            <a:ext cx="2011680" cy="960120"/>
          </a:xfrm>
          <a:prstGeom prst="rect">
            <a:avLst/>
          </a:prstGeom>
          <a:solidFill>
            <a:srgbClr val="0F5068">
              <a:alpha val="85000"/>
            </a:srgbClr>
          </a:solidFill>
          <a:ln w="10160">
            <a:solidFill>
              <a:srgbClr val="06B6D4">
                <a:alpha val="6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Text 11">
            <a:extLst>
              <a:ext uri="{FF2B5EF4-FFF2-40B4-BE49-F238E27FC236}">
                <a16:creationId xmlns:a16="http://schemas.microsoft.com/office/drawing/2014/main" id="{4224A655-DF8A-650D-8C7C-A891BCD12467}"/>
              </a:ext>
            </a:extLst>
          </p:cNvPr>
          <p:cNvSpPr/>
          <p:nvPr/>
        </p:nvSpPr>
        <p:spPr>
          <a:xfrm>
            <a:off x="5959837" y="2754585"/>
            <a:ext cx="18653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Longitudinal Studies of Clinical and Cognitive Changes in Aging</a:t>
            </a:r>
            <a:endParaRPr lang="en-US" sz="1100" dirty="0"/>
          </a:p>
        </p:txBody>
      </p:sp>
      <p:sp>
        <p:nvSpPr>
          <p:cNvPr id="27" name="Punched Tape 26">
            <a:extLst>
              <a:ext uri="{FF2B5EF4-FFF2-40B4-BE49-F238E27FC236}">
                <a16:creationId xmlns:a16="http://schemas.microsoft.com/office/drawing/2014/main" id="{FDE2BA7E-4926-54D2-77CF-B3041D8CAF40}"/>
              </a:ext>
            </a:extLst>
          </p:cNvPr>
          <p:cNvSpPr/>
          <p:nvPr/>
        </p:nvSpPr>
        <p:spPr>
          <a:xfrm>
            <a:off x="1838131" y="3377682"/>
            <a:ext cx="3881534" cy="1156996"/>
          </a:xfrm>
          <a:prstGeom prst="flowChartPunchedTape">
            <a:avLst/>
          </a:prstGeom>
          <a:solidFill>
            <a:srgbClr val="73FEFF">
              <a:alpha val="8117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Clinical Neuropsychology Skills</a:t>
            </a:r>
          </a:p>
        </p:txBody>
      </p:sp>
      <p:sp>
        <p:nvSpPr>
          <p:cNvPr id="28" name="Shape 10">
            <a:extLst>
              <a:ext uri="{FF2B5EF4-FFF2-40B4-BE49-F238E27FC236}">
                <a16:creationId xmlns:a16="http://schemas.microsoft.com/office/drawing/2014/main" id="{F0A71A4A-90B5-9A80-7073-A6D287008010}"/>
              </a:ext>
            </a:extLst>
          </p:cNvPr>
          <p:cNvSpPr/>
          <p:nvPr/>
        </p:nvSpPr>
        <p:spPr>
          <a:xfrm>
            <a:off x="6601414" y="3434224"/>
            <a:ext cx="2011680" cy="960120"/>
          </a:xfrm>
          <a:prstGeom prst="rect">
            <a:avLst/>
          </a:prstGeom>
          <a:solidFill>
            <a:srgbClr val="0F5068">
              <a:alpha val="85000"/>
            </a:srgbClr>
          </a:solidFill>
          <a:ln w="10160">
            <a:solidFill>
              <a:srgbClr val="06B6D4">
                <a:alpha val="6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9" name="Text 11">
            <a:extLst>
              <a:ext uri="{FF2B5EF4-FFF2-40B4-BE49-F238E27FC236}">
                <a16:creationId xmlns:a16="http://schemas.microsoft.com/office/drawing/2014/main" id="{A7573063-2E41-8614-D5B4-85DDDEB709E9}"/>
              </a:ext>
            </a:extLst>
          </p:cNvPr>
          <p:cNvSpPr/>
          <p:nvPr/>
        </p:nvSpPr>
        <p:spPr>
          <a:xfrm>
            <a:off x="6674566" y="3507376"/>
            <a:ext cx="18653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of Digital Methods with Gold-Standard </a:t>
            </a:r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Assessments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749913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the Funding Ladder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awards generate feasibility data that de-risk larger applications</a:t>
            </a:r>
            <a:endParaRPr lang="en-US" sz="1350" dirty="0"/>
          </a:p>
        </p:txBody>
      </p:sp>
      <p:sp>
        <p:nvSpPr>
          <p:cNvPr id="4" name="Shape 2"/>
          <p:cNvSpPr/>
          <p:nvPr/>
        </p:nvSpPr>
        <p:spPr>
          <a:xfrm>
            <a:off x="365760" y="3429000"/>
            <a:ext cx="1325880" cy="777240"/>
          </a:xfrm>
          <a:prstGeom prst="rect">
            <a:avLst/>
          </a:prstGeom>
          <a:solidFill>
            <a:srgbClr val="0E749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65760" y="3502152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/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65760" y="4279392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UPMC RI Pilot  ·  AFSP YIG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365760" y="48006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Career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011680" y="2834640"/>
            <a:ext cx="1874520" cy="1371600"/>
          </a:xfrm>
          <a:prstGeom prst="rect">
            <a:avLst/>
          </a:prstGeom>
          <a:solidFill>
            <a:srgbClr val="0D4F6B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011680" y="2907792"/>
            <a:ext cx="1874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Mentored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(K)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011680" y="4279392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K23MH125074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2011680" y="480060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 Career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206240" y="3154680"/>
            <a:ext cx="1691640" cy="1051560"/>
          </a:xfrm>
          <a:prstGeom prst="rect">
            <a:avLst/>
          </a:prstGeom>
          <a:solidFill>
            <a:srgbClr val="0A6B85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206240" y="3227832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R-Award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206240" y="4279392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R03MH136435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4206240" y="480060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Concurrent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17920" y="2194560"/>
            <a:ext cx="2423160" cy="2011680"/>
          </a:xfrm>
          <a:prstGeom prst="rect">
            <a:avLst/>
          </a:prstGeom>
          <a:solidFill>
            <a:srgbClr val="07495E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217920" y="2267712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Collaborative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R01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217920" y="4279392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R01MH132114  ·  R01MH085651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6217920" y="480060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Parallel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4206240"/>
            <a:ext cx="8412480" cy="0"/>
          </a:xfrm>
          <a:prstGeom prst="line">
            <a:avLst/>
          </a:prstGeom>
          <a:noFill/>
          <a:ln w="19050">
            <a:solidFill>
              <a:srgbClr val="334155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4617720"/>
            <a:ext cx="8412480" cy="384048"/>
          </a:xfrm>
          <a:prstGeom prst="rect">
            <a:avLst/>
          </a:prstGeom>
          <a:solidFill>
            <a:srgbClr val="0B1F3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457200" y="463600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Each grant builds on prior feasibility data — and generates pilot data for the next.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40030" y="68580"/>
            <a:ext cx="6172200" cy="3566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19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Grant Timeline as Faculty</a:t>
            </a:r>
            <a:endParaRPr lang="en-US" sz="19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1"/>
          <p:cNvSpPr/>
          <p:nvPr/>
        </p:nvSpPr>
        <p:spPr>
          <a:xfrm>
            <a:off x="240030" y="411480"/>
            <a:ext cx="480060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9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Pittsburgh · January 2021 – Present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Text 2"/>
          <p:cNvSpPr/>
          <p:nvPr/>
        </p:nvSpPr>
        <p:spPr>
          <a:xfrm>
            <a:off x="6995160" y="68580"/>
            <a:ext cx="2057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kern="0" spc="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Shape 3"/>
          <p:cNvSpPr/>
          <p:nvPr/>
        </p:nvSpPr>
        <p:spPr>
          <a:xfrm>
            <a:off x="6995160" y="260604"/>
            <a:ext cx="150876" cy="123444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200900" y="253746"/>
            <a:ext cx="1234440" cy="1508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75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</a:t>
            </a:r>
            <a:endParaRPr lang="en-US" sz="67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Shape 5"/>
          <p:cNvSpPr/>
          <p:nvPr/>
        </p:nvSpPr>
        <p:spPr>
          <a:xfrm>
            <a:off x="6995160" y="452628"/>
            <a:ext cx="150876" cy="123444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200900" y="445770"/>
            <a:ext cx="1234440" cy="1508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75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Completed</a:t>
            </a:r>
            <a:endParaRPr lang="en-US" sz="67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Shape 7"/>
          <p:cNvSpPr/>
          <p:nvPr/>
        </p:nvSpPr>
        <p:spPr>
          <a:xfrm>
            <a:off x="6995160" y="644652"/>
            <a:ext cx="150876" cy="123444"/>
          </a:xfrm>
          <a:prstGeom prst="rect">
            <a:avLst/>
          </a:prstGeom>
          <a:solidFill>
            <a:srgbClr val="2D1F0A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200900" y="637794"/>
            <a:ext cx="1234440" cy="1508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75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Pending</a:t>
            </a:r>
            <a:endParaRPr lang="en-US" sz="67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" name="Text 9"/>
          <p:cNvSpPr/>
          <p:nvPr/>
        </p:nvSpPr>
        <p:spPr>
          <a:xfrm>
            <a:off x="6995160" y="877824"/>
            <a:ext cx="2057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kern="0" spc="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6995160" y="1083564"/>
            <a:ext cx="109728" cy="109728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3" name="Text 11"/>
          <p:cNvSpPr/>
          <p:nvPr/>
        </p:nvSpPr>
        <p:spPr>
          <a:xfrm>
            <a:off x="7166610" y="1062990"/>
            <a:ext cx="1988820" cy="1783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75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 / MPI / Contact PI</a:t>
            </a:r>
            <a:endParaRPr lang="en-US" sz="67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6995160" y="1289304"/>
            <a:ext cx="109728" cy="109728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15" name="Text 13"/>
          <p:cNvSpPr/>
          <p:nvPr/>
        </p:nvSpPr>
        <p:spPr>
          <a:xfrm>
            <a:off x="7166610" y="1268730"/>
            <a:ext cx="1988820" cy="1783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75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Co-Investigator</a:t>
            </a:r>
            <a:endParaRPr lang="en-US" sz="67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2011680" y="685800"/>
            <a:ext cx="0" cy="4320540"/>
          </a:xfrm>
          <a:prstGeom prst="line">
            <a:avLst/>
          </a:prstGeom>
          <a:noFill/>
          <a:ln w="15240">
            <a:solidFill>
              <a:srgbClr val="F59E0B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2052828" y="685800"/>
            <a:ext cx="44577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563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Faculty</a:t>
            </a:r>
            <a:endParaRPr lang="en-US" sz="563" dirty="0">
              <a:solidFill>
                <a:prstClr val="black"/>
              </a:solidFill>
              <a:latin typeface="Calibri" panose="020F0502020204030204"/>
            </a:endParaRPr>
          </a:p>
          <a:p>
            <a:pPr defTabSz="685800"/>
            <a:r>
              <a:rPr lang="en-US" sz="563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</a:t>
            </a:r>
            <a:endParaRPr lang="en-US" sz="563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4003929" y="685800"/>
            <a:ext cx="0" cy="4320540"/>
          </a:xfrm>
          <a:prstGeom prst="line">
            <a:avLst/>
          </a:prstGeom>
          <a:noFill/>
          <a:ln w="12700">
            <a:solidFill>
              <a:srgbClr val="06B6D4"/>
            </a:solidFill>
            <a:prstDash val="sysDot"/>
          </a:ln>
        </p:spPr>
      </p:sp>
      <p:sp>
        <p:nvSpPr>
          <p:cNvPr id="19" name="Text 17"/>
          <p:cNvSpPr/>
          <p:nvPr/>
        </p:nvSpPr>
        <p:spPr>
          <a:xfrm>
            <a:off x="4045077" y="685800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563" i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</a:t>
            </a:r>
            <a:endParaRPr lang="en-US" sz="563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1062990" y="4766310"/>
            <a:ext cx="5692140" cy="0"/>
          </a:xfrm>
          <a:prstGeom prst="line">
            <a:avLst/>
          </a:prstGeom>
          <a:noFill/>
          <a:ln w="12700">
            <a:solidFill>
              <a:srgbClr val="1E3A5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2990" y="4738878"/>
            <a:ext cx="0" cy="68580"/>
          </a:xfrm>
          <a:prstGeom prst="line">
            <a:avLst/>
          </a:prstGeom>
          <a:noFill/>
          <a:ln w="10160">
            <a:solidFill>
              <a:srgbClr val="3341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2114" y="4821174"/>
            <a:ext cx="3017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638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2019</a:t>
            </a:r>
            <a:endParaRPr lang="en-US" sz="6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1537335" y="4738878"/>
            <a:ext cx="0" cy="68580"/>
          </a:xfrm>
          <a:prstGeom prst="line">
            <a:avLst/>
          </a:prstGeom>
          <a:noFill/>
          <a:ln w="10160">
            <a:solidFill>
              <a:srgbClr val="33415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386459" y="4821174"/>
            <a:ext cx="3017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638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</a:t>
            </a:r>
            <a:endParaRPr lang="en-US" sz="6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2011680" y="4738878"/>
            <a:ext cx="0" cy="68580"/>
          </a:xfrm>
          <a:prstGeom prst="line">
            <a:avLst/>
          </a:prstGeom>
          <a:noFill/>
          <a:ln w="10160">
            <a:solidFill>
              <a:srgbClr val="33415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860804" y="4821174"/>
            <a:ext cx="3017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638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2021</a:t>
            </a:r>
            <a:endParaRPr lang="en-US" sz="6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2486025" y="4738878"/>
            <a:ext cx="0" cy="68580"/>
          </a:xfrm>
          <a:prstGeom prst="line">
            <a:avLst/>
          </a:prstGeom>
          <a:noFill/>
          <a:ln w="10160">
            <a:solidFill>
              <a:srgbClr val="3341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335149" y="4821174"/>
            <a:ext cx="3017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638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2022</a:t>
            </a:r>
            <a:endParaRPr lang="en-US" sz="6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" name="Shape 27"/>
          <p:cNvSpPr/>
          <p:nvPr/>
        </p:nvSpPr>
        <p:spPr>
          <a:xfrm>
            <a:off x="2960370" y="4738878"/>
            <a:ext cx="0" cy="68580"/>
          </a:xfrm>
          <a:prstGeom prst="line">
            <a:avLst/>
          </a:prstGeom>
          <a:noFill/>
          <a:ln w="10160">
            <a:solidFill>
              <a:srgbClr val="33415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809494" y="4821174"/>
            <a:ext cx="3017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638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</a:t>
            </a:r>
            <a:endParaRPr lang="en-US" sz="6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1" name="Shape 29"/>
          <p:cNvSpPr/>
          <p:nvPr/>
        </p:nvSpPr>
        <p:spPr>
          <a:xfrm>
            <a:off x="3434715" y="4738878"/>
            <a:ext cx="0" cy="68580"/>
          </a:xfrm>
          <a:prstGeom prst="line">
            <a:avLst/>
          </a:prstGeom>
          <a:noFill/>
          <a:ln w="10160">
            <a:solidFill>
              <a:srgbClr val="33415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283839" y="4821174"/>
            <a:ext cx="3017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638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</a:t>
            </a:r>
            <a:endParaRPr lang="en-US" sz="6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3" name="Shape 31"/>
          <p:cNvSpPr/>
          <p:nvPr/>
        </p:nvSpPr>
        <p:spPr>
          <a:xfrm>
            <a:off x="3909060" y="4738878"/>
            <a:ext cx="0" cy="68580"/>
          </a:xfrm>
          <a:prstGeom prst="line">
            <a:avLst/>
          </a:prstGeom>
          <a:noFill/>
          <a:ln w="10160">
            <a:solidFill>
              <a:srgbClr val="33415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758184" y="4821174"/>
            <a:ext cx="3017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638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</a:t>
            </a:r>
            <a:endParaRPr lang="en-US" sz="6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5" name="Shape 33"/>
          <p:cNvSpPr/>
          <p:nvPr/>
        </p:nvSpPr>
        <p:spPr>
          <a:xfrm>
            <a:off x="4383405" y="4738878"/>
            <a:ext cx="0" cy="68580"/>
          </a:xfrm>
          <a:prstGeom prst="line">
            <a:avLst/>
          </a:prstGeom>
          <a:noFill/>
          <a:ln w="10160">
            <a:solidFill>
              <a:srgbClr val="33415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232529" y="4821174"/>
            <a:ext cx="3017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638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6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7" name="Shape 35"/>
          <p:cNvSpPr/>
          <p:nvPr/>
        </p:nvSpPr>
        <p:spPr>
          <a:xfrm>
            <a:off x="4857750" y="4738878"/>
            <a:ext cx="0" cy="68580"/>
          </a:xfrm>
          <a:prstGeom prst="line">
            <a:avLst/>
          </a:prstGeom>
          <a:noFill/>
          <a:ln w="10160">
            <a:solidFill>
              <a:srgbClr val="33415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706874" y="4821174"/>
            <a:ext cx="3017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638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</a:t>
            </a:r>
            <a:endParaRPr lang="en-US" sz="6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9" name="Shape 37"/>
          <p:cNvSpPr/>
          <p:nvPr/>
        </p:nvSpPr>
        <p:spPr>
          <a:xfrm>
            <a:off x="5332095" y="4738878"/>
            <a:ext cx="0" cy="68580"/>
          </a:xfrm>
          <a:prstGeom prst="line">
            <a:avLst/>
          </a:prstGeom>
          <a:noFill/>
          <a:ln w="10160">
            <a:solidFill>
              <a:srgbClr val="33415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181219" y="4821174"/>
            <a:ext cx="3017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638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2028</a:t>
            </a:r>
            <a:endParaRPr lang="en-US" sz="6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1" name="Shape 39"/>
          <p:cNvSpPr/>
          <p:nvPr/>
        </p:nvSpPr>
        <p:spPr>
          <a:xfrm>
            <a:off x="5806440" y="4738878"/>
            <a:ext cx="0" cy="68580"/>
          </a:xfrm>
          <a:prstGeom prst="line">
            <a:avLst/>
          </a:prstGeom>
          <a:noFill/>
          <a:ln w="10160">
            <a:solidFill>
              <a:srgbClr val="33415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655564" y="4821174"/>
            <a:ext cx="3017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638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2029</a:t>
            </a:r>
            <a:endParaRPr lang="en-US" sz="6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3" name="Shape 41"/>
          <p:cNvSpPr/>
          <p:nvPr/>
        </p:nvSpPr>
        <p:spPr>
          <a:xfrm>
            <a:off x="6280785" y="4738878"/>
            <a:ext cx="0" cy="68580"/>
          </a:xfrm>
          <a:prstGeom prst="line">
            <a:avLst/>
          </a:prstGeom>
          <a:noFill/>
          <a:ln w="10160">
            <a:solidFill>
              <a:srgbClr val="33415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129909" y="4821174"/>
            <a:ext cx="3017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638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2030</a:t>
            </a:r>
            <a:endParaRPr lang="en-US" sz="6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5" name="Shape 43"/>
          <p:cNvSpPr/>
          <p:nvPr/>
        </p:nvSpPr>
        <p:spPr>
          <a:xfrm>
            <a:off x="6755130" y="4738878"/>
            <a:ext cx="0" cy="68580"/>
          </a:xfrm>
          <a:prstGeom prst="line">
            <a:avLst/>
          </a:prstGeom>
          <a:noFill/>
          <a:ln w="10160">
            <a:solidFill>
              <a:srgbClr val="33415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604254" y="4821174"/>
            <a:ext cx="3017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638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2031</a:t>
            </a:r>
            <a:endParaRPr lang="en-US" sz="6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7" name="Shape 45"/>
          <p:cNvSpPr/>
          <p:nvPr/>
        </p:nvSpPr>
        <p:spPr>
          <a:xfrm>
            <a:off x="1062990" y="994410"/>
            <a:ext cx="948690" cy="493776"/>
          </a:xfrm>
          <a:prstGeom prst="rect">
            <a:avLst/>
          </a:prstGeom>
          <a:solidFill>
            <a:srgbClr val="1E3A5F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104138" y="1062990"/>
            <a:ext cx="89154" cy="89154"/>
          </a:xfrm>
          <a:prstGeom prst="ellipse">
            <a:avLst/>
          </a:prstGeom>
          <a:solidFill>
            <a:srgbClr val="F59E0B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1227582" y="1021842"/>
            <a:ext cx="777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 MIRECC Pilot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0" name="Shape 48"/>
          <p:cNvSpPr/>
          <p:nvPr/>
        </p:nvSpPr>
        <p:spPr>
          <a:xfrm>
            <a:off x="1537335" y="994410"/>
            <a:ext cx="2846070" cy="493776"/>
          </a:xfrm>
          <a:prstGeom prst="rect">
            <a:avLst/>
          </a:prstGeom>
          <a:solidFill>
            <a:srgbClr val="0E7490"/>
          </a:solidFill>
          <a:ln w="6350">
            <a:solidFill>
              <a:srgbClr val="06B6D4"/>
            </a:solidFill>
            <a:prstDash val="solid"/>
          </a:ln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1578483" y="1062990"/>
            <a:ext cx="89154" cy="89154"/>
          </a:xfrm>
          <a:prstGeom prst="ellipse">
            <a:avLst/>
          </a:prstGeom>
          <a:solidFill>
            <a:srgbClr val="F59E0B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1701927" y="1021842"/>
            <a:ext cx="26746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K23 – Aerobic Exercise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  <a:p>
            <a:pPr defTabSz="685800"/>
            <a:r>
              <a:rPr lang="en-US" sz="563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Brain Health in rLLD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3" name="Shape 51"/>
          <p:cNvSpPr/>
          <p:nvPr/>
        </p:nvSpPr>
        <p:spPr>
          <a:xfrm>
            <a:off x="2381441" y="2137907"/>
            <a:ext cx="551249" cy="493776"/>
          </a:xfrm>
          <a:prstGeom prst="rect">
            <a:avLst/>
          </a:prstGeom>
          <a:solidFill>
            <a:srgbClr val="1E3A5F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2401124" y="2215134"/>
            <a:ext cx="89154" cy="89154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2490277" y="2173986"/>
            <a:ext cx="33947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R21 – Circadian Rhythms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  <a:p>
            <a:pPr defTabSz="685800"/>
            <a:r>
              <a:rPr lang="en-US" sz="563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MCI (Smagula)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6" name="Shape 54"/>
          <p:cNvSpPr/>
          <p:nvPr/>
        </p:nvSpPr>
        <p:spPr>
          <a:xfrm>
            <a:off x="2960370" y="1570482"/>
            <a:ext cx="474345" cy="253747"/>
          </a:xfrm>
          <a:prstGeom prst="rect">
            <a:avLst/>
          </a:prstGeom>
          <a:solidFill>
            <a:srgbClr val="1E3A5F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3001518" y="1639062"/>
            <a:ext cx="89154" cy="89154"/>
          </a:xfrm>
          <a:prstGeom prst="ellipse">
            <a:avLst/>
          </a:prstGeom>
          <a:solidFill>
            <a:srgbClr val="F59E0B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3124962" y="1597915"/>
            <a:ext cx="302895" cy="284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UPMC RI Pilot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8" name="Shape 66"/>
          <p:cNvSpPr/>
          <p:nvPr/>
        </p:nvSpPr>
        <p:spPr>
          <a:xfrm>
            <a:off x="3434716" y="1570482"/>
            <a:ext cx="562355" cy="493776"/>
          </a:xfrm>
          <a:prstGeom prst="rect">
            <a:avLst/>
          </a:prstGeom>
          <a:solidFill>
            <a:srgbClr val="0E7490"/>
          </a:solidFill>
          <a:ln w="6350">
            <a:solidFill>
              <a:srgbClr val="06B6D4"/>
            </a:solidFill>
            <a:prstDash val="solid"/>
          </a:ln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9" name="Shape 67"/>
          <p:cNvSpPr/>
          <p:nvPr/>
        </p:nvSpPr>
        <p:spPr>
          <a:xfrm>
            <a:off x="3475863" y="1639062"/>
            <a:ext cx="89154" cy="89154"/>
          </a:xfrm>
          <a:prstGeom prst="ellipse">
            <a:avLst/>
          </a:prstGeom>
          <a:solidFill>
            <a:srgbClr val="F59E0B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3572445" y="1608051"/>
            <a:ext cx="465773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R03 – Biomolecular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  <a:p>
            <a:pPr defTabSz="685800"/>
            <a:r>
              <a:rPr lang="en-US" sz="563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Mediators of Exercise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1" name="Shape 69"/>
          <p:cNvSpPr/>
          <p:nvPr/>
        </p:nvSpPr>
        <p:spPr>
          <a:xfrm>
            <a:off x="3434715" y="2146554"/>
            <a:ext cx="948690" cy="493776"/>
          </a:xfrm>
          <a:prstGeom prst="rect">
            <a:avLst/>
          </a:prstGeom>
          <a:solidFill>
            <a:srgbClr val="0E7490"/>
          </a:solidFill>
          <a:ln w="6350">
            <a:solidFill>
              <a:srgbClr val="06B6D4"/>
            </a:solidFill>
            <a:prstDash val="solid"/>
          </a:ln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2" name="Shape 70"/>
          <p:cNvSpPr/>
          <p:nvPr/>
        </p:nvSpPr>
        <p:spPr>
          <a:xfrm>
            <a:off x="3475863" y="2215134"/>
            <a:ext cx="89154" cy="89154"/>
          </a:xfrm>
          <a:prstGeom prst="ellipse">
            <a:avLst/>
          </a:prstGeom>
          <a:solidFill>
            <a:srgbClr val="F59E0B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3599307" y="2173986"/>
            <a:ext cx="777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AFSP – CONNECT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  <a:p>
            <a:pPr defTabSz="685800"/>
            <a:r>
              <a:rPr lang="en-US" sz="563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(Digital Monitoring/SI)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4" name="Shape 72"/>
          <p:cNvSpPr/>
          <p:nvPr/>
        </p:nvSpPr>
        <p:spPr>
          <a:xfrm>
            <a:off x="3434715" y="2722627"/>
            <a:ext cx="2371725" cy="279389"/>
          </a:xfrm>
          <a:prstGeom prst="rect">
            <a:avLst/>
          </a:prstGeom>
          <a:solidFill>
            <a:srgbClr val="0E7490"/>
          </a:solidFill>
          <a:ln w="6350">
            <a:solidFill>
              <a:srgbClr val="06B6D4"/>
            </a:solidFill>
            <a:prstDash val="solid"/>
          </a:ln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5" name="Shape 73"/>
          <p:cNvSpPr/>
          <p:nvPr/>
        </p:nvSpPr>
        <p:spPr>
          <a:xfrm>
            <a:off x="3475863" y="2791206"/>
            <a:ext cx="89154" cy="89154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3599307" y="2750059"/>
            <a:ext cx="2200275" cy="276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UG3/UH3 – Biotype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  <a:p>
            <a:pPr defTabSz="685800"/>
            <a:r>
              <a:rPr lang="en-US" sz="563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Augmentation rLLD (Butters)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7" name="Shape 75"/>
          <p:cNvSpPr/>
          <p:nvPr/>
        </p:nvSpPr>
        <p:spPr>
          <a:xfrm>
            <a:off x="4016502" y="1570482"/>
            <a:ext cx="360044" cy="493776"/>
          </a:xfrm>
          <a:prstGeom prst="rect">
            <a:avLst/>
          </a:prstGeom>
          <a:solidFill>
            <a:srgbClr val="0E7490"/>
          </a:solidFill>
          <a:ln w="6350">
            <a:solidFill>
              <a:srgbClr val="06B6D4"/>
            </a:solidFill>
            <a:prstDash val="solid"/>
          </a:ln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8" name="Shape 76"/>
          <p:cNvSpPr/>
          <p:nvPr/>
        </p:nvSpPr>
        <p:spPr>
          <a:xfrm>
            <a:off x="3950209" y="1604771"/>
            <a:ext cx="89154" cy="89154"/>
          </a:xfrm>
          <a:prstGeom prst="ellipse">
            <a:avLst/>
          </a:prstGeom>
          <a:solidFill>
            <a:srgbClr val="F59E0B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4073653" y="1563623"/>
            <a:ext cx="302895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BRIDGE Seed –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0" name="Shape 78"/>
          <p:cNvSpPr/>
          <p:nvPr/>
        </p:nvSpPr>
        <p:spPr>
          <a:xfrm>
            <a:off x="3909060" y="994410"/>
            <a:ext cx="2371725" cy="493776"/>
          </a:xfrm>
          <a:prstGeom prst="rect">
            <a:avLst/>
          </a:prstGeom>
          <a:solidFill>
            <a:srgbClr val="0E7490"/>
          </a:solidFill>
          <a:ln w="6350">
            <a:solidFill>
              <a:srgbClr val="06B6D4"/>
            </a:solidFill>
            <a:prstDash val="solid"/>
          </a:ln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1" name="Shape 79"/>
          <p:cNvSpPr/>
          <p:nvPr/>
        </p:nvSpPr>
        <p:spPr>
          <a:xfrm>
            <a:off x="3950208" y="1062990"/>
            <a:ext cx="89154" cy="89154"/>
          </a:xfrm>
          <a:prstGeom prst="ellipse">
            <a:avLst/>
          </a:prstGeom>
          <a:solidFill>
            <a:srgbClr val="F59E0B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4073652" y="1021842"/>
            <a:ext cx="2200275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R01 – Decision Processes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  <a:p>
            <a:pPr defTabSz="685800"/>
            <a:r>
              <a:rPr lang="en-US" sz="563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Late-Life Suicide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3" name="Shape 81"/>
          <p:cNvSpPr/>
          <p:nvPr/>
        </p:nvSpPr>
        <p:spPr>
          <a:xfrm>
            <a:off x="4383405" y="1570483"/>
            <a:ext cx="2371725" cy="240030"/>
          </a:xfrm>
          <a:prstGeom prst="rect">
            <a:avLst/>
          </a:prstGeom>
          <a:solidFill>
            <a:srgbClr val="2D1F0A"/>
          </a:solidFill>
          <a:ln w="15240">
            <a:solidFill>
              <a:srgbClr val="F59E0B"/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4424553" y="1639062"/>
            <a:ext cx="89154" cy="89154"/>
          </a:xfrm>
          <a:prstGeom prst="ellipse">
            <a:avLst/>
          </a:prstGeom>
          <a:solidFill>
            <a:srgbClr val="F59E0B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4547997" y="1597914"/>
            <a:ext cx="1725930" cy="17830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NIA R01 – Resistance </a:t>
            </a:r>
            <a:r>
              <a:rPr lang="en-US" sz="563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&amp; Brain Aging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6" name="Shape 84"/>
          <p:cNvSpPr/>
          <p:nvPr/>
        </p:nvSpPr>
        <p:spPr>
          <a:xfrm>
            <a:off x="4383405" y="1831086"/>
            <a:ext cx="2364867" cy="240030"/>
          </a:xfrm>
          <a:prstGeom prst="rect">
            <a:avLst/>
          </a:prstGeom>
          <a:solidFill>
            <a:srgbClr val="2D1F0A"/>
          </a:solidFill>
          <a:ln w="15240">
            <a:solidFill>
              <a:srgbClr val="F59E0B"/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 flipV="1">
            <a:off x="4410836" y="1862690"/>
            <a:ext cx="102872" cy="88556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88" name="Text 86"/>
          <p:cNvSpPr/>
          <p:nvPr/>
        </p:nvSpPr>
        <p:spPr>
          <a:xfrm>
            <a:off x="4534281" y="1824229"/>
            <a:ext cx="2200275" cy="2400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NIA U19 – Muscle–Brain</a:t>
            </a:r>
            <a:r>
              <a:rPr lang="en-US" sz="600" b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563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Axis (Rosano)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9" name="Shape 87"/>
          <p:cNvSpPr/>
          <p:nvPr/>
        </p:nvSpPr>
        <p:spPr>
          <a:xfrm>
            <a:off x="4383405" y="3298698"/>
            <a:ext cx="2371725" cy="493776"/>
          </a:xfrm>
          <a:prstGeom prst="rect">
            <a:avLst/>
          </a:prstGeom>
          <a:solidFill>
            <a:srgbClr val="2D1F0A"/>
          </a:solidFill>
          <a:ln w="15240">
            <a:solidFill>
              <a:srgbClr val="F59E0B"/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4424553" y="3367278"/>
            <a:ext cx="89154" cy="89154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91" name="Text 89"/>
          <p:cNvSpPr/>
          <p:nvPr/>
        </p:nvSpPr>
        <p:spPr>
          <a:xfrm>
            <a:off x="4547997" y="3326130"/>
            <a:ext cx="2200275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 RR&amp;D – E-Shanti 2.0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  <a:p>
            <a:pPr defTabSz="685800"/>
            <a:r>
              <a:rPr lang="en-US" sz="563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(Nimgaonkar/Haas)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2" name="Shape 90"/>
          <p:cNvSpPr/>
          <p:nvPr/>
        </p:nvSpPr>
        <p:spPr>
          <a:xfrm>
            <a:off x="4376546" y="3032428"/>
            <a:ext cx="2371725" cy="219455"/>
          </a:xfrm>
          <a:prstGeom prst="rect">
            <a:avLst/>
          </a:prstGeom>
          <a:solidFill>
            <a:srgbClr val="2D1F0A"/>
          </a:solidFill>
          <a:ln w="15240">
            <a:solidFill>
              <a:srgbClr val="F59E0B"/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4421533" y="3076481"/>
            <a:ext cx="92174" cy="91916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94" name="Text 92"/>
          <p:cNvSpPr/>
          <p:nvPr/>
        </p:nvSpPr>
        <p:spPr>
          <a:xfrm>
            <a:off x="4613967" y="3051066"/>
            <a:ext cx="2200275" cy="2270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NIMH R01 – PACt-rMDD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  <a:p>
            <a:pPr defTabSz="685800"/>
            <a:r>
              <a:rPr lang="en-US" sz="563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(Rajji/Gebara/Butters)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5" name="Shape 93"/>
          <p:cNvSpPr/>
          <p:nvPr/>
        </p:nvSpPr>
        <p:spPr>
          <a:xfrm>
            <a:off x="1062990" y="1529334"/>
            <a:ext cx="5692140" cy="0"/>
          </a:xfrm>
          <a:prstGeom prst="line">
            <a:avLst/>
          </a:prstGeom>
          <a:noFill/>
          <a:ln w="6350">
            <a:solidFill>
              <a:srgbClr val="0D2540"/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62990" y="2105406"/>
            <a:ext cx="5692140" cy="0"/>
          </a:xfrm>
          <a:prstGeom prst="line">
            <a:avLst/>
          </a:prstGeom>
          <a:noFill/>
          <a:ln w="6350">
            <a:solidFill>
              <a:srgbClr val="0D2540"/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104138" y="1985540"/>
            <a:ext cx="5692140" cy="0"/>
          </a:xfrm>
          <a:prstGeom prst="line">
            <a:avLst/>
          </a:prstGeom>
          <a:noFill/>
          <a:ln w="6350">
            <a:solidFill>
              <a:srgbClr val="0D2540"/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62990" y="3257550"/>
            <a:ext cx="5692140" cy="0"/>
          </a:xfrm>
          <a:prstGeom prst="line">
            <a:avLst/>
          </a:prstGeom>
          <a:noFill/>
          <a:ln w="6350">
            <a:solidFill>
              <a:srgbClr val="0D2540"/>
            </a:solidFill>
            <a:prstDash val="solid"/>
          </a:ln>
        </p:spPr>
      </p:sp>
      <p:sp>
        <p:nvSpPr>
          <p:cNvPr id="100" name="Text 98"/>
          <p:cNvSpPr/>
          <p:nvPr/>
        </p:nvSpPr>
        <p:spPr>
          <a:xfrm>
            <a:off x="6995160" y="1748790"/>
            <a:ext cx="617220" cy="3566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endParaRPr lang="en-US" sz="22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7" name="Shape 54">
            <a:extLst>
              <a:ext uri="{FF2B5EF4-FFF2-40B4-BE49-F238E27FC236}">
                <a16:creationId xmlns:a16="http://schemas.microsoft.com/office/drawing/2014/main" id="{889525B7-0194-6F53-9DF4-38B21902B62C}"/>
              </a:ext>
            </a:extLst>
          </p:cNvPr>
          <p:cNvSpPr/>
          <p:nvPr/>
        </p:nvSpPr>
        <p:spPr>
          <a:xfrm>
            <a:off x="2955797" y="1851062"/>
            <a:ext cx="474345" cy="253747"/>
          </a:xfrm>
          <a:prstGeom prst="rect">
            <a:avLst/>
          </a:prstGeom>
          <a:solidFill>
            <a:srgbClr val="1E3A5F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108" name="Shape 58">
            <a:extLst>
              <a:ext uri="{FF2B5EF4-FFF2-40B4-BE49-F238E27FC236}">
                <a16:creationId xmlns:a16="http://schemas.microsoft.com/office/drawing/2014/main" id="{0A379235-5E75-4B19-7595-06077F9FBA6B}"/>
              </a:ext>
            </a:extLst>
          </p:cNvPr>
          <p:cNvSpPr/>
          <p:nvPr/>
        </p:nvSpPr>
        <p:spPr>
          <a:xfrm>
            <a:off x="2967229" y="1848083"/>
            <a:ext cx="109727" cy="96011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109" name="Text 59">
            <a:extLst>
              <a:ext uri="{FF2B5EF4-FFF2-40B4-BE49-F238E27FC236}">
                <a16:creationId xmlns:a16="http://schemas.microsoft.com/office/drawing/2014/main" id="{67D06E97-91C2-184C-DFBC-206323A75ACD}"/>
              </a:ext>
            </a:extLst>
          </p:cNvPr>
          <p:cNvSpPr/>
          <p:nvPr/>
        </p:nvSpPr>
        <p:spPr>
          <a:xfrm>
            <a:off x="3087243" y="1755648"/>
            <a:ext cx="460629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Pitt ADRC –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  <a:p>
            <a:pPr defTabSz="685800"/>
            <a:r>
              <a:rPr lang="en-US" sz="563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Sedentary Behavior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3" name="Shape 72">
            <a:extLst>
              <a:ext uri="{FF2B5EF4-FFF2-40B4-BE49-F238E27FC236}">
                <a16:creationId xmlns:a16="http://schemas.microsoft.com/office/drawing/2014/main" id="{C1CDB213-23EF-D2C2-3748-AEE8901CF692}"/>
              </a:ext>
            </a:extLst>
          </p:cNvPr>
          <p:cNvSpPr/>
          <p:nvPr/>
        </p:nvSpPr>
        <p:spPr>
          <a:xfrm>
            <a:off x="2321434" y="3290050"/>
            <a:ext cx="2037228" cy="493776"/>
          </a:xfrm>
          <a:prstGeom prst="rect">
            <a:avLst/>
          </a:prstGeom>
          <a:solidFill>
            <a:srgbClr val="0E7490"/>
          </a:solidFill>
          <a:ln w="6350">
            <a:solidFill>
              <a:srgbClr val="06B6D4"/>
            </a:solidFill>
            <a:prstDash val="solid"/>
          </a:ln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F8151AD6-B56A-31F2-E718-5AAA0BF55194}"/>
              </a:ext>
            </a:extLst>
          </p:cNvPr>
          <p:cNvSpPr txBox="1"/>
          <p:nvPr/>
        </p:nvSpPr>
        <p:spPr>
          <a:xfrm>
            <a:off x="2474545" y="3433037"/>
            <a:ext cx="1320215" cy="479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US" sz="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 RR&amp;D – E-Shanti Study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  <a:p>
            <a:pPr defTabSz="685800">
              <a:defRPr/>
            </a:pPr>
            <a:r>
              <a:rPr lang="en-US" sz="563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(Nimgaonkar/Haas)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9" name="Shape 88">
            <a:extLst>
              <a:ext uri="{FF2B5EF4-FFF2-40B4-BE49-F238E27FC236}">
                <a16:creationId xmlns:a16="http://schemas.microsoft.com/office/drawing/2014/main" id="{697B74D8-209E-FCEF-E1C7-1A1B9EA7847F}"/>
              </a:ext>
            </a:extLst>
          </p:cNvPr>
          <p:cNvSpPr/>
          <p:nvPr/>
        </p:nvSpPr>
        <p:spPr>
          <a:xfrm flipV="1">
            <a:off x="2416303" y="3367277"/>
            <a:ext cx="92337" cy="89154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120" name="Shape 69">
            <a:extLst>
              <a:ext uri="{FF2B5EF4-FFF2-40B4-BE49-F238E27FC236}">
                <a16:creationId xmlns:a16="http://schemas.microsoft.com/office/drawing/2014/main" id="{1FF07E05-854C-1BC0-23D9-9D21C546800C}"/>
              </a:ext>
            </a:extLst>
          </p:cNvPr>
          <p:cNvSpPr/>
          <p:nvPr/>
        </p:nvSpPr>
        <p:spPr>
          <a:xfrm>
            <a:off x="2950819" y="2149797"/>
            <a:ext cx="500472" cy="493776"/>
          </a:xfrm>
          <a:prstGeom prst="rect">
            <a:avLst/>
          </a:prstGeom>
          <a:solidFill>
            <a:srgbClr val="0E7490"/>
          </a:solidFill>
          <a:ln w="6350">
            <a:solidFill>
              <a:srgbClr val="06B6D4"/>
            </a:solidFill>
            <a:prstDash val="solid"/>
          </a:ln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21" name="Text 65">
            <a:extLst>
              <a:ext uri="{FF2B5EF4-FFF2-40B4-BE49-F238E27FC236}">
                <a16:creationId xmlns:a16="http://schemas.microsoft.com/office/drawing/2014/main" id="{F37E93FE-870A-3816-164B-E8EB67C13F8D}"/>
              </a:ext>
            </a:extLst>
          </p:cNvPr>
          <p:cNvSpPr/>
          <p:nvPr/>
        </p:nvSpPr>
        <p:spPr>
          <a:xfrm>
            <a:off x="2990662" y="2282669"/>
            <a:ext cx="460629" cy="3521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R01 – Bereavement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  <a:p>
            <a:pPr defTabSz="685800"/>
            <a:r>
              <a:rPr lang="en-US" sz="563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Circadian (Stahl/Szanto)</a:t>
            </a:r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2" name="Shape 73">
            <a:extLst>
              <a:ext uri="{FF2B5EF4-FFF2-40B4-BE49-F238E27FC236}">
                <a16:creationId xmlns:a16="http://schemas.microsoft.com/office/drawing/2014/main" id="{E202BD2E-E873-59F4-8276-5F30C248C4D3}"/>
              </a:ext>
            </a:extLst>
          </p:cNvPr>
          <p:cNvSpPr/>
          <p:nvPr/>
        </p:nvSpPr>
        <p:spPr>
          <a:xfrm>
            <a:off x="2973838" y="2182966"/>
            <a:ext cx="108997" cy="90944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B1F3A"/>
            </a:solidFill>
            <a:prstDash val="solid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Methodological Stack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0467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complementary methods so each study generates cross-cutting outputs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280160"/>
            <a:ext cx="8412480" cy="594360"/>
          </a:xfrm>
          <a:prstGeom prst="rect">
            <a:avLst/>
          </a:prstGeom>
          <a:solidFill>
            <a:srgbClr val="1E3A8A">
              <a:alpha val="80000"/>
            </a:srgbClr>
          </a:solidFill>
          <a:ln w="6350">
            <a:solidFill>
              <a:srgbClr val="06B6D4">
                <a:alpha val="40000"/>
              </a:srgbClr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371600"/>
            <a:ext cx="384048" cy="38404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05840" y="132588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Phenotyping / EMA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1005840" y="160020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Actigraphy · Ecological Momentary Assessment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8595360" y="1280160"/>
            <a:ext cx="164592" cy="594360"/>
          </a:xfrm>
          <a:prstGeom prst="rect">
            <a:avLst/>
          </a:prstGeom>
          <a:solidFill>
            <a:srgbClr val="06B6D4">
              <a:alpha val="50000"/>
            </a:srgbClr>
          </a:solidFill>
          <a:ln/>
        </p:spPr>
      </p:sp>
      <p:sp>
        <p:nvSpPr>
          <p:cNvPr id="9" name="Shape 6"/>
          <p:cNvSpPr/>
          <p:nvPr/>
        </p:nvSpPr>
        <p:spPr>
          <a:xfrm>
            <a:off x="365760" y="1975104"/>
            <a:ext cx="8412480" cy="594360"/>
          </a:xfrm>
          <a:prstGeom prst="rect">
            <a:avLst/>
          </a:prstGeom>
          <a:solidFill>
            <a:srgbClr val="0D4F6B">
              <a:alpha val="80000"/>
            </a:srgbClr>
          </a:solidFill>
          <a:ln w="6350">
            <a:solidFill>
              <a:srgbClr val="06B6D4">
                <a:alpha val="40000"/>
              </a:srgbClr>
            </a:solidFill>
            <a:prstDash val="solid"/>
          </a:ln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2066544"/>
            <a:ext cx="384048" cy="38404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005840" y="2020824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Neuropsychological Assessment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1005840" y="229514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Function · Memory · Functional Capacity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8595360" y="1975104"/>
            <a:ext cx="164592" cy="594360"/>
          </a:xfrm>
          <a:prstGeom prst="rect">
            <a:avLst/>
          </a:prstGeom>
          <a:solidFill>
            <a:srgbClr val="06B6D4">
              <a:alpha val="50000"/>
            </a:srgbClr>
          </a:solidFill>
          <a:ln/>
        </p:spPr>
      </p:sp>
      <p:sp>
        <p:nvSpPr>
          <p:cNvPr id="14" name="Shape 10"/>
          <p:cNvSpPr/>
          <p:nvPr/>
        </p:nvSpPr>
        <p:spPr>
          <a:xfrm>
            <a:off x="365760" y="2670048"/>
            <a:ext cx="8412480" cy="594360"/>
          </a:xfrm>
          <a:prstGeom prst="rect">
            <a:avLst/>
          </a:prstGeom>
          <a:solidFill>
            <a:srgbClr val="0E7490">
              <a:alpha val="80000"/>
            </a:srgbClr>
          </a:solidFill>
          <a:ln w="6350">
            <a:solidFill>
              <a:srgbClr val="06B6D4">
                <a:alpha val="40000"/>
              </a:srgbClr>
            </a:solidFill>
            <a:prstDash val="solid"/>
          </a:ln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2761488"/>
            <a:ext cx="384048" cy="38404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005840" y="271576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Neuroimaging</a:t>
            </a:r>
            <a:endParaRPr lang="en-US" sz="1300" dirty="0"/>
          </a:p>
        </p:txBody>
      </p:sp>
      <p:sp>
        <p:nvSpPr>
          <p:cNvPr id="17" name="Text 12"/>
          <p:cNvSpPr/>
          <p:nvPr/>
        </p:nvSpPr>
        <p:spPr>
          <a:xfrm>
            <a:off x="1005840" y="299008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MRI · DTI · fMRI Connectivity</a:t>
            </a:r>
            <a:endParaRPr lang="en-US" sz="1050" dirty="0"/>
          </a:p>
        </p:txBody>
      </p:sp>
      <p:sp>
        <p:nvSpPr>
          <p:cNvPr id="18" name="Shape 13"/>
          <p:cNvSpPr/>
          <p:nvPr/>
        </p:nvSpPr>
        <p:spPr>
          <a:xfrm>
            <a:off x="8595360" y="2670048"/>
            <a:ext cx="164592" cy="594360"/>
          </a:xfrm>
          <a:prstGeom prst="rect">
            <a:avLst/>
          </a:prstGeom>
          <a:solidFill>
            <a:srgbClr val="06B6D4">
              <a:alpha val="50000"/>
            </a:srgbClr>
          </a:solidFill>
          <a:ln/>
        </p:spPr>
      </p:sp>
      <p:sp>
        <p:nvSpPr>
          <p:cNvPr id="19" name="Shape 14"/>
          <p:cNvSpPr/>
          <p:nvPr/>
        </p:nvSpPr>
        <p:spPr>
          <a:xfrm>
            <a:off x="365760" y="3364992"/>
            <a:ext cx="8412480" cy="594360"/>
          </a:xfrm>
          <a:prstGeom prst="rect">
            <a:avLst/>
          </a:prstGeom>
          <a:solidFill>
            <a:srgbClr val="0A6B85">
              <a:alpha val="80000"/>
            </a:srgbClr>
          </a:solidFill>
          <a:ln w="6350">
            <a:solidFill>
              <a:srgbClr val="06B6D4">
                <a:alpha val="40000"/>
              </a:srgbClr>
            </a:solidFill>
            <a:prstDash val="solid"/>
          </a:ln>
        </p:spPr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" y="3456432"/>
            <a:ext cx="384048" cy="384048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1005840" y="341071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Plasma Biomarkers</a:t>
            </a:r>
            <a:endParaRPr lang="en-US" sz="1300" dirty="0"/>
          </a:p>
        </p:txBody>
      </p:sp>
      <p:sp>
        <p:nvSpPr>
          <p:cNvPr id="22" name="Text 16"/>
          <p:cNvSpPr/>
          <p:nvPr/>
        </p:nvSpPr>
        <p:spPr>
          <a:xfrm>
            <a:off x="1005840" y="368503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NULISAseq · p-tau217 · BDNF · GDF-15 · sEVs</a:t>
            </a:r>
            <a:endParaRPr lang="en-US" sz="1050" dirty="0"/>
          </a:p>
        </p:txBody>
      </p:sp>
      <p:sp>
        <p:nvSpPr>
          <p:cNvPr id="23" name="Shape 17"/>
          <p:cNvSpPr/>
          <p:nvPr/>
        </p:nvSpPr>
        <p:spPr>
          <a:xfrm>
            <a:off x="8595360" y="3364992"/>
            <a:ext cx="164592" cy="594360"/>
          </a:xfrm>
          <a:prstGeom prst="rect">
            <a:avLst/>
          </a:prstGeom>
          <a:solidFill>
            <a:srgbClr val="06B6D4">
              <a:alpha val="50000"/>
            </a:srgbClr>
          </a:solidFill>
          <a:ln/>
        </p:spPr>
      </p:sp>
      <p:sp>
        <p:nvSpPr>
          <p:cNvPr id="24" name="Shape 18"/>
          <p:cNvSpPr/>
          <p:nvPr/>
        </p:nvSpPr>
        <p:spPr>
          <a:xfrm>
            <a:off x="365760" y="4059936"/>
            <a:ext cx="8412480" cy="594360"/>
          </a:xfrm>
          <a:prstGeom prst="rect">
            <a:avLst/>
          </a:prstGeom>
          <a:solidFill>
            <a:srgbClr val="0A4D5C">
              <a:alpha val="80000"/>
            </a:srgbClr>
          </a:solidFill>
          <a:ln w="6350">
            <a:solidFill>
              <a:srgbClr val="06B6D4">
                <a:alpha val="40000"/>
              </a:srgbClr>
            </a:solidFill>
            <a:prstDash val="solid"/>
          </a:ln>
        </p:spPr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" y="4151376"/>
            <a:ext cx="384048" cy="384048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1005840" y="4105656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</a:t>
            </a:r>
            <a:endParaRPr lang="en-US" sz="1300" dirty="0"/>
          </a:p>
        </p:txBody>
      </p:sp>
      <p:sp>
        <p:nvSpPr>
          <p:cNvPr id="27" name="Text 20"/>
          <p:cNvSpPr/>
          <p:nvPr/>
        </p:nvSpPr>
        <p:spPr>
          <a:xfrm>
            <a:off x="1005840" y="437997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Aerobic Exercise vs. Social Engagement</a:t>
            </a:r>
            <a:endParaRPr lang="en-US" sz="1050" dirty="0"/>
          </a:p>
        </p:txBody>
      </p:sp>
      <p:sp>
        <p:nvSpPr>
          <p:cNvPr id="28" name="Shape 21"/>
          <p:cNvSpPr/>
          <p:nvPr/>
        </p:nvSpPr>
        <p:spPr>
          <a:xfrm>
            <a:off x="8595360" y="4059936"/>
            <a:ext cx="164592" cy="594360"/>
          </a:xfrm>
          <a:prstGeom prst="rect">
            <a:avLst/>
          </a:prstGeom>
          <a:solidFill>
            <a:srgbClr val="06B6D4">
              <a:alpha val="50000"/>
            </a:srgbClr>
          </a:solidFill>
          <a:ln/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 Strategic Mentorship from Day One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4754880" cy="35661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502920" y="1097280"/>
            <a:ext cx="4480560" cy="868680"/>
          </a:xfrm>
          <a:prstGeom prst="rect">
            <a:avLst/>
          </a:prstGeom>
          <a:solidFill>
            <a:srgbClr val="0D4F6B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152144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&amp; Clinical Expertise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435608"/>
            <a:ext cx="4206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Meryl Butters, Ph.D. — LLD, Dementia Risk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02920" y="2194560"/>
            <a:ext cx="4480560" cy="868680"/>
          </a:xfrm>
          <a:prstGeom prst="rect">
            <a:avLst/>
          </a:prstGeom>
          <a:solidFill>
            <a:srgbClr val="0E749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" y="2249424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 &amp; Neuroscience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2532888"/>
            <a:ext cx="4206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Kirk Erickson, Ph.D. — Exercise Neuroscience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02920" y="3291840"/>
            <a:ext cx="4480560" cy="868680"/>
          </a:xfrm>
          <a:prstGeom prst="rect">
            <a:avLst/>
          </a:prstGeom>
          <a:solidFill>
            <a:srgbClr val="0A6B85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0080" y="3346704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Suicide &amp; Methods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0080" y="3630168"/>
            <a:ext cx="4206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Katalin Szanto, M.D. — Suicide, Digital Methods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02920" y="4315968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Tri-mentor model: each mentor owns a unique dimension, so you're never over-reliant on one relationship.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5394960" y="960120"/>
            <a:ext cx="502920" cy="502920"/>
          </a:xfrm>
          <a:prstGeom prst="rect">
            <a:avLst/>
          </a:prstGeom>
          <a:solidFill>
            <a:srgbClr val="F59E0B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394960" y="9601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035040" y="1014984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mentors with complementary, not competing, grants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394960" y="1828800"/>
            <a:ext cx="502920" cy="502920"/>
          </a:xfrm>
          <a:prstGeom prst="rect">
            <a:avLst/>
          </a:prstGeom>
          <a:solidFill>
            <a:srgbClr val="F59E0B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39496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035040" y="1883664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Co-investigate on senior R01s to learn grant management risk-free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394960" y="2697480"/>
            <a:ext cx="502920" cy="502920"/>
          </a:xfrm>
          <a:prstGeom prst="rect">
            <a:avLst/>
          </a:prstGeom>
          <a:solidFill>
            <a:srgbClr val="F59E0B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394960" y="26974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035040" y="2752344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Cross-institutional collaboration expands data and dilutes reviewer skepticism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394960" y="3566160"/>
            <a:ext cx="502920" cy="502920"/>
          </a:xfrm>
          <a:prstGeom prst="rect">
            <a:avLst/>
          </a:prstGeom>
          <a:solidFill>
            <a:srgbClr val="F59E0B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394960" y="35661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035040" y="3621024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mentors' networks become your networks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"More Bang for Your Buck" in Practice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1005840"/>
            <a:ext cx="4114800" cy="3749040"/>
          </a:xfrm>
          <a:prstGeom prst="rect">
            <a:avLst/>
          </a:prstGeom>
          <a:solidFill>
            <a:srgbClr val="0E7490">
              <a:alpha val="75000"/>
            </a:srgbClr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365760" y="1005840"/>
            <a:ext cx="4114800" cy="640080"/>
          </a:xfrm>
          <a:prstGeom prst="rect">
            <a:avLst/>
          </a:prstGeom>
          <a:solidFill>
            <a:srgbClr val="0E749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024128"/>
            <a:ext cx="39319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INPUT: K23 Aerobic Exercise RCT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71907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OUTPUTS</a:t>
            </a:r>
            <a:endParaRPr lang="en-US" sz="10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10312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77240" y="2057400"/>
            <a:ext cx="3611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Efficacy data on hippocampal &amp; prefrontal change</a:t>
            </a:r>
            <a:endParaRPr lang="en-US" sz="105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0"/>
            <a:ext cx="228600" cy="2286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777240" y="2697480"/>
            <a:ext cx="3611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sEV / exerkine biomarker data → R03</a:t>
            </a:r>
            <a:endParaRPr lang="en-US" sz="105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383280"/>
            <a:ext cx="228600" cy="22860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777240" y="3337560"/>
            <a:ext cx="3611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 neuropsychological dataset → dementia biomarker paper</a:t>
            </a:r>
            <a:endParaRPr lang="en-US" sz="105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023360"/>
            <a:ext cx="228600" cy="22860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777240" y="3977640"/>
            <a:ext cx="3611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Personalized exercise feasibility pilot (UPMC RI)</a:t>
            </a:r>
            <a:endParaRPr lang="en-US" sz="1050" dirty="0"/>
          </a:p>
        </p:txBody>
      </p:sp>
      <p:sp>
        <p:nvSpPr>
          <p:cNvPr id="15" name="Shape 9"/>
          <p:cNvSpPr/>
          <p:nvPr/>
        </p:nvSpPr>
        <p:spPr>
          <a:xfrm>
            <a:off x="4754880" y="1005840"/>
            <a:ext cx="4114800" cy="3749040"/>
          </a:xfrm>
          <a:prstGeom prst="rect">
            <a:avLst/>
          </a:prstGeom>
          <a:solidFill>
            <a:srgbClr val="0D4F6B">
              <a:alpha val="75000"/>
            </a:srgbClr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Shape 10"/>
          <p:cNvSpPr/>
          <p:nvPr/>
        </p:nvSpPr>
        <p:spPr>
          <a:xfrm>
            <a:off x="4754880" y="1005840"/>
            <a:ext cx="4114800" cy="640080"/>
          </a:xfrm>
          <a:prstGeom prst="rect">
            <a:avLst/>
          </a:prstGeom>
          <a:solidFill>
            <a:srgbClr val="0D4F6B"/>
          </a:solidFill>
          <a:ln/>
        </p:spPr>
      </p:sp>
      <p:sp>
        <p:nvSpPr>
          <p:cNvPr id="17" name="Text 11"/>
          <p:cNvSpPr/>
          <p:nvPr/>
        </p:nvSpPr>
        <p:spPr>
          <a:xfrm>
            <a:off x="4846320" y="1024128"/>
            <a:ext cx="39319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INPUT: AFSP Pilot (CONNECT Study)</a:t>
            </a:r>
            <a:endParaRPr lang="en-US" sz="1200" dirty="0"/>
          </a:p>
        </p:txBody>
      </p:sp>
      <p:sp>
        <p:nvSpPr>
          <p:cNvPr id="18" name="Text 12"/>
          <p:cNvSpPr/>
          <p:nvPr/>
        </p:nvSpPr>
        <p:spPr>
          <a:xfrm>
            <a:off x="4846320" y="171907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OUTPUTS</a:t>
            </a:r>
            <a:endParaRPr lang="en-US" sz="1000" dirty="0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2103120"/>
            <a:ext cx="228600" cy="22860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5166360" y="2057400"/>
            <a:ext cx="3611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 + actigraphy protocol → sleep × suicidal ideation paper</a:t>
            </a:r>
            <a:endParaRPr lang="en-US" sz="1050" dirty="0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2743200"/>
            <a:ext cx="228600" cy="228600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5166360" y="2697480"/>
            <a:ext cx="3611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phenotyping feasibility data → full R01 renewal (Szanto)</a:t>
            </a:r>
            <a:endParaRPr lang="en-US" sz="1050" dirty="0"/>
          </a:p>
        </p:txBody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3383280"/>
            <a:ext cx="228600" cy="228600"/>
          </a:xfrm>
          <a:prstGeom prst="rect">
            <a:avLst/>
          </a:prstGeom>
        </p:spPr>
      </p:pic>
      <p:sp>
        <p:nvSpPr>
          <p:cNvPr id="24" name="Text 15"/>
          <p:cNvSpPr/>
          <p:nvPr/>
        </p:nvSpPr>
        <p:spPr>
          <a:xfrm>
            <a:off x="5166360" y="3337560"/>
            <a:ext cx="3611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Cognitive vulnerability × social disconnection × SI mechanistic model</a:t>
            </a:r>
            <a:endParaRPr lang="en-US" sz="1050" dirty="0"/>
          </a:p>
        </p:txBody>
      </p:sp>
      <p:sp>
        <p:nvSpPr>
          <p:cNvPr id="25" name="Shape 16"/>
          <p:cNvSpPr/>
          <p:nvPr/>
        </p:nvSpPr>
        <p:spPr>
          <a:xfrm>
            <a:off x="365760" y="4709160"/>
            <a:ext cx="8412480" cy="320040"/>
          </a:xfrm>
          <a:prstGeom prst="rect">
            <a:avLst/>
          </a:prstGeom>
          <a:solidFill>
            <a:srgbClr val="F59E0B">
              <a:alpha val="85000"/>
            </a:srgbClr>
          </a:solidFill>
          <a:ln/>
        </p:spPr>
      </p:sp>
      <p:sp>
        <p:nvSpPr>
          <p:cNvPr id="26" name="Text 17"/>
          <p:cNvSpPr/>
          <p:nvPr/>
        </p:nvSpPr>
        <p:spPr>
          <a:xfrm>
            <a:off x="457200" y="4718304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One study ≠ one paper. Design every project to spin off sub-aims, co-investigator slots, and future grants.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2332</TotalTime>
  <Words>999</Words>
  <Application>Microsoft Macintosh PowerPoint</Application>
  <PresentationFormat>On-screen Show (16:9)</PresentationFormat>
  <Paragraphs>191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Bang for your Buck</dc:title>
  <dc:subject>PptxGenJS Presentation</dc:subject>
  <dc:creator>PptxGenJS</dc:creator>
  <cp:lastModifiedBy>Swathi Gujral</cp:lastModifiedBy>
  <cp:revision>5</cp:revision>
  <dcterms:created xsi:type="dcterms:W3CDTF">2026-05-16T17:36:28Z</dcterms:created>
  <dcterms:modified xsi:type="dcterms:W3CDTF">2026-05-19T20:01:29Z</dcterms:modified>
</cp:coreProperties>
</file>